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3" r:id="rId6"/>
    <p:sldId id="285" r:id="rId7"/>
    <p:sldId id="286" r:id="rId8"/>
    <p:sldId id="262" r:id="rId9"/>
    <p:sldId id="287" r:id="rId10"/>
    <p:sldId id="288" r:id="rId11"/>
    <p:sldId id="290" r:id="rId12"/>
    <p:sldId id="289" r:id="rId13"/>
    <p:sldId id="291" r:id="rId14"/>
    <p:sldId id="292" r:id="rId15"/>
    <p:sldId id="271" r:id="rId16"/>
    <p:sldId id="264" r:id="rId17"/>
    <p:sldId id="293" r:id="rId18"/>
    <p:sldId id="294" r:id="rId19"/>
    <p:sldId id="295" r:id="rId20"/>
    <p:sldId id="313" r:id="rId21"/>
    <p:sldId id="261" r:id="rId22"/>
    <p:sldId id="296" r:id="rId23"/>
    <p:sldId id="299" r:id="rId24"/>
    <p:sldId id="300" r:id="rId25"/>
    <p:sldId id="301" r:id="rId26"/>
    <p:sldId id="307" r:id="rId27"/>
    <p:sldId id="281" r:id="rId28"/>
    <p:sldId id="308" r:id="rId29"/>
    <p:sldId id="309" r:id="rId30"/>
    <p:sldId id="310" r:id="rId31"/>
    <p:sldId id="311" r:id="rId32"/>
    <p:sldId id="312" r:id="rId33"/>
    <p:sldId id="260" r:id="rId34"/>
    <p:sldId id="280" r:id="rId3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270AC1-7176-482D-B144-3A000CBC884D}">
  <a:tblStyle styleId="{45270AC1-7176-482D-B144-3A000CBC88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3"/>
  </p:normalViewPr>
  <p:slideViewPr>
    <p:cSldViewPr snapToGrid="0" snapToObjects="1">
      <p:cViewPr>
        <p:scale>
          <a:sx n="108" d="100"/>
          <a:sy n="108" d="100"/>
        </p:scale>
        <p:origin x="159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GPU</c:v>
                </c:pt>
              </c:strCache>
            </c:strRef>
          </c:tx>
          <c:spPr>
            <a:solidFill>
              <a:schemeClr val="accent4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0120772946859903"/>
                  <c:y val="-0.29478289206676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34548.0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548764.0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LM</c:v>
                </c:pt>
              </c:strCache>
            </c:strRef>
          </c:tx>
          <c:spPr>
            <a:solidFill>
              <a:schemeClr val="accent4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61940.0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-1558077504"/>
        <c:axId val="-1597360496"/>
      </c:barChart>
      <c:catAx>
        <c:axId val="-1558077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97360496"/>
        <c:crosses val="autoZero"/>
        <c:auto val="1"/>
        <c:lblAlgn val="ctr"/>
        <c:lblOffset val="100"/>
        <c:noMultiLvlLbl val="0"/>
      </c:catAx>
      <c:valAx>
        <c:axId val="-15973604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58077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GPU Node</c:v>
                </c:pt>
              </c:strCache>
            </c:strRef>
          </c:tx>
          <c:spPr>
            <a:solidFill>
              <a:schemeClr val="accent4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00327868852459017"/>
                  <c:y val="-0.26288399310075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834.0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RM Node</c:v>
                </c:pt>
              </c:strCache>
            </c:strRef>
          </c:tx>
          <c:spPr>
            <a:solidFill>
              <a:schemeClr val="accent4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00109289617486339"/>
                  <c:y val="0.0057148694152338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30679.0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LM Node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38721.0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 XLM Node</c:v>
                </c:pt>
              </c:strCache>
            </c:strRef>
          </c:tx>
          <c:spPr>
            <a:solidFill>
              <a:schemeClr val="accent4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0295081967213115"/>
                  <c:y val="-0.29717320959216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148.0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4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0469945355191257"/>
                  <c:y val="-0.08286560652089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59.0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-1127344448"/>
        <c:axId val="-1124115040"/>
      </c:barChart>
      <c:catAx>
        <c:axId val="-1127344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24115040"/>
        <c:crosses val="autoZero"/>
        <c:auto val="1"/>
        <c:lblAlgn val="ctr"/>
        <c:lblOffset val="100"/>
        <c:noMultiLvlLbl val="0"/>
      </c:catAx>
      <c:valAx>
        <c:axId val="-1124115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27344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7174cd33_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7174cd33_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71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20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699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7174cd33_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7174cd33_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924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u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95550" y="2655750"/>
            <a:ext cx="65529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911700" y="1600200"/>
            <a:ext cx="7320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1"/>
          </p:nvPr>
        </p:nvSpPr>
        <p:spPr>
          <a:xfrm>
            <a:off x="804798" y="1600200"/>
            <a:ext cx="3657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2"/>
          </p:nvPr>
        </p:nvSpPr>
        <p:spPr>
          <a:xfrm>
            <a:off x="4682202" y="1600200"/>
            <a:ext cx="3657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89284" y="1600200"/>
            <a:ext cx="26319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3256050" y="1600200"/>
            <a:ext cx="26319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3"/>
          </p:nvPr>
        </p:nvSpPr>
        <p:spPr>
          <a:xfrm>
            <a:off x="6022816" y="1600200"/>
            <a:ext cx="26319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295550" y="2655750"/>
            <a:ext cx="65529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yellow">
  <p:cSld name="TITLE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1295550" y="2655750"/>
            <a:ext cx="65529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red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ctrTitle"/>
          </p:nvPr>
        </p:nvSpPr>
        <p:spPr>
          <a:xfrm>
            <a:off x="1557300" y="2187325"/>
            <a:ext cx="6029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557300" y="3558146"/>
            <a:ext cx="6029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blue">
  <p:cSld name="TITLE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ctrTitle"/>
          </p:nvPr>
        </p:nvSpPr>
        <p:spPr>
          <a:xfrm>
            <a:off x="1557300" y="2187325"/>
            <a:ext cx="6029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subTitle" idx="1"/>
          </p:nvPr>
        </p:nvSpPr>
        <p:spPr>
          <a:xfrm>
            <a:off x="1557300" y="3558146"/>
            <a:ext cx="6029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yellow">
  <p:cSld name="TITLE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ctrTitle"/>
          </p:nvPr>
        </p:nvSpPr>
        <p:spPr>
          <a:xfrm>
            <a:off x="1557300" y="2187325"/>
            <a:ext cx="6029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1557300" y="3558146"/>
            <a:ext cx="6029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yellow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1104300" y="3034800"/>
            <a:ext cx="69354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1" name="Google Shape;31;p8"/>
          <p:cNvSpPr txBox="1"/>
          <p:nvPr/>
        </p:nvSpPr>
        <p:spPr>
          <a:xfrm>
            <a:off x="3593400" y="1711768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E344D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rgbClr val="FE344D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red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body" idx="1"/>
          </p:nvPr>
        </p:nvSpPr>
        <p:spPr>
          <a:xfrm>
            <a:off x="1104300" y="3034800"/>
            <a:ext cx="69354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5" name="Google Shape;35;p9"/>
          <p:cNvSpPr txBox="1"/>
          <p:nvPr/>
        </p:nvSpPr>
        <p:spPr>
          <a:xfrm>
            <a:off x="3593400" y="1322831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198AD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rgbClr val="0198AD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blue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1104300" y="3034800"/>
            <a:ext cx="69354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9" name="Google Shape;39;p10"/>
          <p:cNvSpPr txBox="1"/>
          <p:nvPr/>
        </p:nvSpPr>
        <p:spPr>
          <a:xfrm>
            <a:off x="3593400" y="1711768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5A5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rgbClr val="F5A5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1700" y="1600200"/>
            <a:ext cx="73206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859CB1"/>
              </a:buClr>
              <a:buSzPts val="3000"/>
              <a:buFont typeface="Source Sans Pro"/>
              <a:buChar char="▸"/>
              <a:defRPr sz="30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2400"/>
              <a:buFont typeface="Source Sans Pro"/>
              <a:buChar char="○"/>
              <a:defRPr sz="24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2400"/>
              <a:buFont typeface="Source Sans Pro"/>
              <a:buChar char="■"/>
              <a:defRPr sz="24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●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○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■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●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○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■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tiff"/><Relationship Id="rId3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hart" Target="../charts/chart1.xml"/><Relationship Id="rId3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://0.0.0.0:8889/notebooks/All.ipynb#Sample-sacctmgr-command:" TargetMode="External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6" Type="http://schemas.openxmlformats.org/officeDocument/2006/relationships/image" Target="../media/image14.tiff"/><Relationship Id="rId7" Type="http://schemas.openxmlformats.org/officeDocument/2006/relationships/image" Target="../media/image18.tiff"/><Relationship Id="rId8" Type="http://schemas.openxmlformats.org/officeDocument/2006/relationships/image" Target="../media/image28.tiff"/><Relationship Id="rId9" Type="http://schemas.openxmlformats.org/officeDocument/2006/relationships/image" Target="../media/image29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png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ctrTitle"/>
          </p:nvPr>
        </p:nvSpPr>
        <p:spPr>
          <a:xfrm>
            <a:off x="-116958" y="2549424"/>
            <a:ext cx="9346019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PSC Interns 2018 Final Report Presentation: </a:t>
            </a:r>
            <a:br>
              <a:rPr lang="en-US" sz="36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r>
              <a:rPr lang="en-US" sz="36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Building a Data Pipeline for </a:t>
            </a:r>
            <a:r>
              <a:rPr lang="en-US" sz="3600" dirty="0" err="1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Calima</a:t>
            </a:r>
            <a:r>
              <a:rPr lang="en-US" sz="36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Dashboard</a:t>
            </a:r>
            <a:endParaRPr sz="3600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11703" y="4751641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2018/08/04</a:t>
            </a:r>
          </a:p>
          <a:p>
            <a:r>
              <a:rPr lang="en-US" sz="20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Intern</a:t>
            </a:r>
            <a:r>
              <a:rPr lang="en-US" sz="2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: Alice (Chia-Hua Lee)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What is </a:t>
            </a:r>
            <a:r>
              <a:rPr lang="en-US" sz="3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&amp; </a:t>
            </a:r>
            <a:r>
              <a:rPr lang="en-US" sz="3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sacctmgr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Data </a:t>
            </a: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 About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10</a:t>
            </a:fld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156" y="1655017"/>
            <a:ext cx="5290988" cy="29735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473" y="2802402"/>
            <a:ext cx="696130" cy="5638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46350" y="4721857"/>
            <a:ext cx="3948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Get Events on </a:t>
            </a:r>
            <a:r>
              <a:rPr lang="en-US" sz="1600" b="1" dirty="0" smtClean="0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down </a:t>
            </a:r>
            <a:r>
              <a:rPr lang="en-US" sz="1600" b="1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or </a:t>
            </a:r>
            <a:r>
              <a:rPr lang="en-US" sz="1600" b="1" smtClean="0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drain </a:t>
            </a:r>
            <a:r>
              <a:rPr lang="en-US" sz="1600" b="1" dirty="0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nodes on clusters</a:t>
            </a:r>
            <a:endParaRPr lang="en-US" sz="1600" b="1" i="0" dirty="0">
              <a:solidFill>
                <a:srgbClr val="000000"/>
              </a:solidFill>
              <a:effectLst/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" name="&quot;No&quot; Symbol 9"/>
          <p:cNvSpPr/>
          <p:nvPr/>
        </p:nvSpPr>
        <p:spPr>
          <a:xfrm>
            <a:off x="6266798" y="4072607"/>
            <a:ext cx="629901" cy="587829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2550" y="4822233"/>
            <a:ext cx="3733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Partition : GPU</a:t>
            </a:r>
          </a:p>
          <a:p>
            <a:r>
              <a:rPr lang="en-US" sz="1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ReqTime</a:t>
            </a: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: 2hr</a:t>
            </a:r>
          </a:p>
          <a:p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Node: 4</a:t>
            </a:r>
          </a:p>
          <a:p>
            <a:r>
              <a:rPr lang="en-US" sz="1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NodeList</a:t>
            </a:r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: </a:t>
            </a:r>
            <a:r>
              <a:rPr lang="en-US" sz="1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</a:t>
            </a: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[036,038-040]</a:t>
            </a:r>
          </a:p>
          <a:p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Submit Time: 2017/08/01 13:00:02</a:t>
            </a:r>
          </a:p>
          <a:p>
            <a:endParaRPr lang="en-US" sz="1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05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</a:t>
            </a: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Data Size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11</a:t>
            </a:fld>
            <a:endParaRPr lang="uk-UA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6222207"/>
              </p:ext>
            </p:extLst>
          </p:nvPr>
        </p:nvGraphicFramePr>
        <p:xfrm>
          <a:off x="421888" y="2364058"/>
          <a:ext cx="8264912" cy="3623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char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233" y="1703658"/>
            <a:ext cx="64135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6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Sacctmgr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Data Size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12</a:t>
            </a:fld>
            <a:endParaRPr lang="uk-UA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2167036"/>
              </p:ext>
            </p:extLst>
          </p:nvPr>
        </p:nvGraphicFramePr>
        <p:xfrm>
          <a:off x="217448" y="2754351"/>
          <a:ext cx="8709103" cy="2977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457200" y="1694040"/>
            <a:ext cx="80734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2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Number of Events on Nodes in Drain or Down State </a:t>
            </a:r>
            <a:endParaRPr lang="en-US" kern="1200" dirty="0" smtClean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algn="ctr">
              <a:defRPr sz="2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kern="1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(</a:t>
            </a:r>
            <a:r>
              <a:rPr lang="en-US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June 1</a:t>
            </a:r>
            <a:r>
              <a:rPr lang="en-US" kern="1200" baseline="3000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st</a:t>
            </a:r>
            <a:r>
              <a:rPr lang="en-US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 ~ August 4</a:t>
            </a:r>
            <a:r>
              <a:rPr lang="en-US" kern="1200" baseline="3000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th</a:t>
            </a:r>
            <a:r>
              <a:rPr lang="en-US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418824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saact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&amp; </a:t>
            </a:r>
            <a:r>
              <a:rPr lang="en-US" sz="3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sacctmgr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Raw </a:t>
            </a: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13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8"/>
          <a:stretch/>
        </p:blipFill>
        <p:spPr>
          <a:xfrm>
            <a:off x="201723" y="2712993"/>
            <a:ext cx="8894761" cy="1105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"/>
          <a:stretch/>
        </p:blipFill>
        <p:spPr>
          <a:xfrm>
            <a:off x="201722" y="5038149"/>
            <a:ext cx="8894761" cy="6916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0020" y="1848780"/>
            <a:ext cx="96665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Helvetica Neue" charset="0"/>
              </a:rPr>
              <a:t>Sample </a:t>
            </a:r>
            <a:r>
              <a:rPr lang="en-US" sz="1200" b="1" dirty="0" err="1">
                <a:solidFill>
                  <a:srgbClr val="000000"/>
                </a:solidFill>
                <a:latin typeface="Helvetica Neue" charset="0"/>
              </a:rPr>
              <a:t>sacct</a:t>
            </a:r>
            <a:r>
              <a:rPr lang="en-US" sz="1200" b="1" dirty="0">
                <a:solidFill>
                  <a:srgbClr val="000000"/>
                </a:solidFill>
                <a:latin typeface="Helvetica Neue" charset="0"/>
              </a:rPr>
              <a:t> command for GPU nodes:</a:t>
            </a:r>
          </a:p>
          <a:p>
            <a:r>
              <a:rPr lang="en-US" sz="1200" dirty="0" err="1"/>
              <a:t>sacct</a:t>
            </a:r>
            <a:r>
              <a:rPr lang="en-US" sz="1200" dirty="0"/>
              <a:t> -a -P -X -S 071918-00:00:00 -E 072018-23:59:59 --format=Account,AllocTRES,JobName,JobID,User,Partition,Start,State,Submit,ReqMem,Timelimit,NodeList,End -s </a:t>
            </a:r>
            <a:r>
              <a:rPr lang="en-US" sz="1200" dirty="0">
                <a:solidFill>
                  <a:srgbClr val="FF0000"/>
                </a:solidFill>
              </a:rPr>
              <a:t>CANCELLED,TIMEOUT,FAILED,COMPLETED,NODE_FAIL,OUT_OF_MEMORY </a:t>
            </a:r>
            <a:r>
              <a:rPr lang="en-US" sz="1200" dirty="0"/>
              <a:t>-r GPU,GPU-</a:t>
            </a:r>
            <a:r>
              <a:rPr lang="en-US" sz="1200" dirty="0" err="1"/>
              <a:t>shared,GPU</a:t>
            </a:r>
            <a:r>
              <a:rPr lang="en-US" sz="1200" dirty="0"/>
              <a:t>-small&gt; </a:t>
            </a:r>
            <a:r>
              <a:rPr lang="en-US" sz="1200" dirty="0" err="1"/>
              <a:t>today_gpu.csv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150020" y="4543268"/>
            <a:ext cx="94395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Helvetica Neue" charset="0"/>
              </a:rPr>
              <a:t>Sample </a:t>
            </a:r>
            <a:r>
              <a:rPr lang="en-US" sz="1200" b="1" dirty="0" err="1">
                <a:solidFill>
                  <a:srgbClr val="000000"/>
                </a:solidFill>
                <a:latin typeface="Helvetica Neue" charset="0"/>
              </a:rPr>
              <a:t>sacctmgr</a:t>
            </a:r>
            <a:r>
              <a:rPr lang="en-US" sz="1200" b="1" dirty="0">
                <a:solidFill>
                  <a:srgbClr val="000000"/>
                </a:solidFill>
                <a:latin typeface="Helvetica Neue" charset="0"/>
              </a:rPr>
              <a:t> command:</a:t>
            </a:r>
            <a:r>
              <a:rPr lang="en-US" sz="1200" b="1" dirty="0">
                <a:solidFill>
                  <a:srgbClr val="337AB7"/>
                </a:solidFill>
                <a:latin typeface="Helvetica Neue" charset="0"/>
                <a:hlinkClick r:id="rId4"/>
              </a:rPr>
              <a:t>¶</a:t>
            </a:r>
            <a:endParaRPr lang="en-US" sz="1200" b="1" dirty="0">
              <a:solidFill>
                <a:srgbClr val="000000"/>
              </a:solidFill>
              <a:latin typeface="Helvetica Neue" charset="0"/>
            </a:endParaRPr>
          </a:p>
          <a:p>
            <a:r>
              <a:rPr lang="en-US" sz="1200" dirty="0" err="1"/>
              <a:t>sacctmgr</a:t>
            </a:r>
            <a:r>
              <a:rPr lang="en-US" sz="1200" dirty="0"/>
              <a:t> show events -P event=node Start=071918-00:00:00 End=072018-23:59:59 &gt; </a:t>
            </a:r>
            <a:r>
              <a:rPr lang="en-US" sz="1200" dirty="0" err="1"/>
              <a:t>today_state.csv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6675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Analysis on Resources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2470"/>
            <a:ext cx="8138480" cy="4967700"/>
          </a:xfrm>
        </p:spPr>
        <p:txBody>
          <a:bodyPr/>
          <a:lstStyle/>
          <a:p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 Utilization &amp; Backlogs </a:t>
            </a:r>
          </a:p>
          <a:p>
            <a:pPr marL="0" indent="0">
              <a:buNone/>
            </a:pPr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EX: Run a GPU job on 4 P100 nodes for 30 minutes is</a:t>
            </a:r>
          </a:p>
          <a:p>
            <a:pPr marL="0" indent="0">
              <a:buNone/>
            </a:pPr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</a:t>
            </a:r>
            <a:r>
              <a:rPr lang="mr-IN" sz="1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interact</a:t>
            </a:r>
            <a:r>
              <a:rPr lang="mr-IN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mr-IN" sz="1600" dirty="0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</a:t>
            </a:r>
            <a:r>
              <a:rPr lang="mr-IN" sz="1600" dirty="0" err="1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</a:t>
            </a:r>
            <a:r>
              <a:rPr lang="mr-IN" sz="1600" dirty="0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GPU </a:t>
            </a:r>
            <a:r>
              <a:rPr lang="mr-IN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--</a:t>
            </a:r>
            <a:r>
              <a:rPr lang="mr-IN" sz="1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gres</a:t>
            </a:r>
            <a:r>
              <a:rPr lang="mr-IN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=gpu:</a:t>
            </a:r>
            <a:r>
              <a:rPr lang="mr-IN" sz="1600" dirty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p100</a:t>
            </a:r>
            <a:r>
              <a:rPr lang="mr-IN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:</a:t>
            </a:r>
            <a:r>
              <a:rPr lang="mr-IN" sz="1600" dirty="0">
                <a:solidFill>
                  <a:schemeClr val="accent2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</a:t>
            </a:r>
            <a:r>
              <a:rPr lang="mr-IN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mr-IN" sz="1600" dirty="0">
                <a:solidFill>
                  <a:srgbClr val="7030A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</a:t>
            </a:r>
            <a:r>
              <a:rPr lang="mr-IN" sz="1600" dirty="0" err="1">
                <a:solidFill>
                  <a:srgbClr val="7030A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</a:t>
            </a:r>
            <a:r>
              <a:rPr lang="mr-IN" sz="1600" dirty="0">
                <a:solidFill>
                  <a:srgbClr val="7030A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4 </a:t>
            </a:r>
            <a:r>
              <a:rPr lang="mr-IN" sz="16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mr-IN" sz="1600" dirty="0" err="1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</a:t>
            </a:r>
            <a:r>
              <a:rPr lang="en-US" sz="16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30:00:00</a:t>
            </a:r>
            <a:endParaRPr lang="en-US" sz="1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RM Utilization &amp; Backlogs </a:t>
            </a:r>
          </a:p>
          <a:p>
            <a:pPr marL="0" indent="0">
              <a:buNone/>
            </a:pPr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EX: Run in the RM-shared partition using 4 cores and 1 hour of </a:t>
            </a:r>
            <a:r>
              <a:rPr lang="en-US" sz="1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walltime</a:t>
            </a:r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. </a:t>
            </a:r>
          </a:p>
          <a:p>
            <a:pPr marL="0" indent="0">
              <a:buNone/>
            </a:pPr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</a:t>
            </a:r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interact </a:t>
            </a:r>
            <a:r>
              <a:rPr lang="en-US" sz="1600" dirty="0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-p RM-shared </a:t>
            </a:r>
            <a:r>
              <a:rPr lang="en-US" sz="1600" dirty="0">
                <a:solidFill>
                  <a:srgbClr val="00206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--</a:t>
            </a:r>
            <a:r>
              <a:rPr lang="en-US" sz="1600" dirty="0" err="1">
                <a:solidFill>
                  <a:srgbClr val="00206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ntasks</a:t>
            </a:r>
            <a:r>
              <a:rPr lang="en-US" sz="1600" dirty="0">
                <a:solidFill>
                  <a:srgbClr val="00206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-per-node=4 </a:t>
            </a:r>
            <a:r>
              <a:rPr lang="mr-IN" sz="16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mr-IN" sz="1600" dirty="0" err="1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</a:t>
            </a:r>
            <a:r>
              <a:rPr lang="en-US" sz="16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1:00:00</a:t>
            </a:r>
            <a:endParaRPr lang="en-US" sz="1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indent="0">
              <a:buNone/>
            </a:pPr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</a:t>
            </a:r>
            <a:r>
              <a:rPr lang="mr-IN" sz="1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interact</a:t>
            </a:r>
            <a:r>
              <a:rPr lang="mr-IN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mr-IN" sz="1600" dirty="0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</a:t>
            </a:r>
            <a:r>
              <a:rPr lang="mr-IN" sz="1600" dirty="0" err="1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</a:t>
            </a:r>
            <a:r>
              <a:rPr lang="mr-IN" sz="1600" dirty="0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RM </a:t>
            </a:r>
            <a:r>
              <a:rPr lang="mr-IN" sz="1600" dirty="0">
                <a:solidFill>
                  <a:srgbClr val="7030A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</a:t>
            </a:r>
            <a:r>
              <a:rPr lang="mr-IN" sz="1600" dirty="0" err="1">
                <a:solidFill>
                  <a:srgbClr val="7030A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</a:t>
            </a:r>
            <a:r>
              <a:rPr lang="mr-IN" sz="1600" dirty="0">
                <a:solidFill>
                  <a:srgbClr val="7030A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2 </a:t>
            </a:r>
            <a:r>
              <a:rPr lang="mr-IN" sz="16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</a:t>
            </a:r>
            <a:r>
              <a:rPr lang="mr-IN" sz="1600" dirty="0" err="1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</a:t>
            </a:r>
            <a:r>
              <a:rPr lang="mr-IN" sz="16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30:00</a:t>
            </a:r>
            <a:endParaRPr lang="en-US" sz="1600" dirty="0">
              <a:solidFill>
                <a:srgbClr val="FF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LM Utilization &amp; Backlogs </a:t>
            </a:r>
          </a:p>
          <a:p>
            <a:pPr marL="0" indent="0">
              <a:buNone/>
            </a:pPr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EX: Run in the LM partition for 10 hours of wall time and 6TB of memory is: </a:t>
            </a:r>
          </a:p>
          <a:p>
            <a:pPr marL="0" indent="0">
              <a:buNone/>
            </a:pPr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interact</a:t>
            </a:r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1600" dirty="0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-p LM </a:t>
            </a:r>
            <a:r>
              <a:rPr lang="en-US" sz="16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 t 10:00:00 </a:t>
            </a:r>
            <a:r>
              <a:rPr lang="en-US" sz="1600" dirty="0">
                <a:solidFill>
                  <a:srgbClr val="00B05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--mem 6000GB </a:t>
            </a:r>
            <a:endParaRPr lang="en-US" sz="1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indent="0">
              <a:buNone/>
            </a:pPr>
            <a:endParaRPr lang="en-US" sz="1600" dirty="0" smtClean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indent="0">
              <a:buNone/>
            </a:pPr>
            <a:endParaRPr lang="en-US" sz="1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indent="0">
              <a:buNone/>
            </a:pPr>
            <a:endParaRPr lang="en-US" sz="1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indent="0">
              <a:buNone/>
            </a:pPr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Link: http://rubber.bridges.psc.edu:5601/</a:t>
            </a:r>
          </a:p>
          <a:p>
            <a:endParaRPr lang="en-US" sz="1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4061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>
            <a:spLocks noGrp="1"/>
          </p:cNvSpPr>
          <p:nvPr>
            <p:ph type="ctrTitle" idx="4294967295"/>
          </p:nvPr>
        </p:nvSpPr>
        <p:spPr>
          <a:xfrm>
            <a:off x="685800" y="2458192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3</a:t>
            </a:r>
            <a: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.</a:t>
            </a:r>
            <a:b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</a:br>
            <a: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Data Pipeline</a:t>
            </a:r>
            <a:endParaRPr sz="3600" b="1" dirty="0">
              <a:solidFill>
                <a:srgbClr val="0198AD"/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Source Sans Pro"/>
            </a:endParaRPr>
          </a:p>
        </p:txBody>
      </p:sp>
      <p:sp>
        <p:nvSpPr>
          <p:cNvPr id="295" name="Google Shape;295;p48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1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3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Calima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Dashboard Data </a:t>
            </a: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Pipeline</a:t>
            </a:r>
            <a:endParaRPr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89" name="Google Shape;189;p41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16</a:t>
            </a:fld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914" y="3050362"/>
            <a:ext cx="1153391" cy="8618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83238" t="-1" r="1270" b="50786"/>
          <a:stretch/>
        </p:blipFill>
        <p:spPr>
          <a:xfrm>
            <a:off x="7807380" y="1817331"/>
            <a:ext cx="775210" cy="7888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49406" t="3536" r="24037" b="50000"/>
          <a:stretch/>
        </p:blipFill>
        <p:spPr>
          <a:xfrm>
            <a:off x="6760845" y="2324016"/>
            <a:ext cx="1277531" cy="7159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22868" t="3536" r="59427" b="47249"/>
          <a:stretch/>
        </p:blipFill>
        <p:spPr>
          <a:xfrm>
            <a:off x="6024111" y="1827880"/>
            <a:ext cx="888311" cy="7909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00" y="4831059"/>
            <a:ext cx="2636016" cy="16487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02" y="1870066"/>
            <a:ext cx="1045105" cy="7852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747" y="3068834"/>
            <a:ext cx="862209" cy="7893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9294" y="2906701"/>
            <a:ext cx="1129338" cy="112933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37402" y="3899352"/>
            <a:ext cx="7857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CSV files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18482" y="5455488"/>
            <a:ext cx="50674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Execute command to extract data</a:t>
            </a:r>
          </a:p>
          <a:p>
            <a:pPr marL="342900" indent="-342900">
              <a:buAutoNum type="arabicPeriod"/>
            </a:pP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Invoke python script to clean data</a:t>
            </a:r>
          </a:p>
          <a:p>
            <a:pPr marL="342900" indent="-342900">
              <a:buAutoNum type="arabicPeriod"/>
            </a:pP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Copy the processed data to </a:t>
            </a:r>
            <a:r>
              <a:rPr lang="en-US" sz="1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docker</a:t>
            </a: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 (</a:t>
            </a:r>
            <a:r>
              <a:rPr lang="en-US" sz="1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inotifywait</a:t>
            </a: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 package)</a:t>
            </a:r>
            <a:endParaRPr lang="en-US" sz="1600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1736" y="3129524"/>
            <a:ext cx="768465" cy="768465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575504" y="2760116"/>
            <a:ext cx="5453361" cy="207733"/>
          </a:xfrm>
          <a:prstGeom prst="rightArrow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433836" y="4085892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r</a:t>
            </a:r>
            <a:r>
              <a:rPr lang="en-US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ubber.bridges.psc.edu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79087" y="3870680"/>
            <a:ext cx="1244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Processed data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114373" y="3878258"/>
            <a:ext cx="1634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p</a:t>
            </a:r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reprocess.py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22707" y="3861948"/>
            <a:ext cx="1634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Raw data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608490" y="5072262"/>
            <a:ext cx="16349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automate.sh</a:t>
            </a:r>
            <a:endParaRPr lang="en-US" sz="1600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5846" y="3080565"/>
            <a:ext cx="768465" cy="7684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Logstash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17</a:t>
            </a:fld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96000"/>
            <a:ext cx="8211280" cy="240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34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Elasticsearch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under the hood - Lucene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18</a:t>
            </a:fld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853" y="2113413"/>
            <a:ext cx="7172083" cy="331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14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err="1"/>
              <a:t>Kibana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19</a:t>
            </a:fld>
            <a:endParaRPr lang="uk-UA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63" y="1535050"/>
            <a:ext cx="7560474" cy="47252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4575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>
            <a:spLocks noGrp="1"/>
          </p:cNvSpPr>
          <p:nvPr>
            <p:ph type="title"/>
          </p:nvPr>
        </p:nvSpPr>
        <p:spPr>
          <a:xfrm>
            <a:off x="372139" y="-9395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Agenda</a:t>
            </a:r>
          </a:p>
        </p:txBody>
      </p:sp>
      <p:sp>
        <p:nvSpPr>
          <p:cNvPr id="136" name="Google Shape;136;p34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754912" y="146059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Source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Pipeline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Preprocessing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Demo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Benefit for the Center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678" y="1132774"/>
            <a:ext cx="5029200" cy="4521200"/>
          </a:xfrm>
          <a:prstGeom prst="rect">
            <a:avLst/>
          </a:prstGeom>
        </p:spPr>
      </p:pic>
      <p:sp>
        <p:nvSpPr>
          <p:cNvPr id="378" name="Google Shape;378;p57"/>
          <p:cNvSpPr txBox="1">
            <a:spLocks noGrp="1"/>
          </p:cNvSpPr>
          <p:nvPr>
            <p:ph type="subTitle" idx="4294967295"/>
          </p:nvPr>
        </p:nvSpPr>
        <p:spPr>
          <a:xfrm>
            <a:off x="1275150" y="1277914"/>
            <a:ext cx="6593700" cy="36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4.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Data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Preprocessing</a:t>
            </a:r>
            <a:endParaRPr sz="3600"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80" name="Google Shape;380;p57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4729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Preprocessing (</a:t>
            </a:r>
            <a:r>
              <a:rPr lang="en-US" altLang="zh-TW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) </a:t>
            </a:r>
            <a:r>
              <a:rPr lang="mr-IN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Job Transform </a:t>
            </a:r>
            <a:endParaRPr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64" name="Google Shape;164;p38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2778875"/>
            <a:ext cx="4717557" cy="22704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6256" y="139806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Take RM Node as an example</a:t>
            </a:r>
            <a:endParaRPr lang="en-US" sz="18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1630" y="5618598"/>
            <a:ext cx="3717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</a:t>
            </a:r>
            <a:r>
              <a:rPr lang="en-US" altLang="zh-TW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odeList</a:t>
            </a:r>
            <a:r>
              <a:rPr lang="zh-TW" altLang="en-US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r[</a:t>
            </a:r>
            <a:r>
              <a:rPr lang="zh-TW" altLang="en-US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107,</a:t>
            </a:r>
            <a:r>
              <a:rPr lang="zh-TW" altLang="en-US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108-110,</a:t>
            </a:r>
            <a:r>
              <a:rPr lang="zh-TW" altLang="en-US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131,</a:t>
            </a:r>
            <a:r>
              <a:rPr lang="zh-TW" altLang="en-US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565]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1630" y="5964427"/>
            <a:ext cx="4239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</a:t>
            </a:r>
            <a:r>
              <a:rPr lang="en-US" altLang="zh-TW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odeList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l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[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003,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004-005,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009]</a:t>
            </a:r>
            <a:r>
              <a:rPr lang="en-US" altLang="zh-TW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,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xl[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001,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002]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8571" y="1702080"/>
            <a:ext cx="8719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AllocTRES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    </a:t>
            </a:r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cpu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=32,mem=123200M,node=1,billing/</a:t>
            </a:r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=32,gres/</a:t>
            </a:r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=2,gres/gpu:p100=2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060" y="2677274"/>
            <a:ext cx="3573810" cy="349332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4620488" y="3041579"/>
            <a:ext cx="776572" cy="23926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7" idx="1"/>
          </p:cNvCxnSpPr>
          <p:nvPr/>
        </p:nvCxnSpPr>
        <p:spPr>
          <a:xfrm>
            <a:off x="4665475" y="4647029"/>
            <a:ext cx="772355" cy="93249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399630" y="4901872"/>
            <a:ext cx="1023257" cy="179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425474" y="5109099"/>
            <a:ext cx="1023257" cy="179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04822" y="5302049"/>
            <a:ext cx="1112534" cy="1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37830" y="5489721"/>
            <a:ext cx="1023257" cy="17961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endCxn id="14" idx="1"/>
          </p:cNvCxnSpPr>
          <p:nvPr/>
        </p:nvCxnSpPr>
        <p:spPr>
          <a:xfrm>
            <a:off x="4606729" y="3005512"/>
            <a:ext cx="792901" cy="19861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606729" y="2980992"/>
            <a:ext cx="791652" cy="22319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5314" y="2923997"/>
            <a:ext cx="1023257" cy="179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6900" y="4557222"/>
            <a:ext cx="1023257" cy="17961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Preprocessing (</a:t>
            </a:r>
            <a:r>
              <a:rPr lang="en-US" altLang="zh-TW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) - </a:t>
            </a: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(submit)    (start)</a:t>
            </a:r>
          </a:p>
          <a:p>
            <a:pPr marL="0" indent="0">
              <a:buNone/>
            </a:pPr>
            <a:r>
              <a:rPr lang="en-US" sz="20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Transform start and end time to minute per row (like taking snapshot)</a:t>
            </a:r>
          </a:p>
          <a:p>
            <a:r>
              <a:rPr lang="en-US" sz="2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If a job has a start time of 2018-07-19T13:28:35 and end time of 2018-07-19T13:32:21 in </a:t>
            </a:r>
            <a:r>
              <a:rPr lang="en-US" sz="20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</a:t>
            </a:r>
            <a:r>
              <a:rPr lang="en-US" sz="2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, this single job will be converted to four rows with timestamp like the following:</a:t>
            </a:r>
          </a:p>
          <a:p>
            <a:endParaRPr lang="en-US" sz="20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22</a:t>
            </a:fld>
            <a:endParaRPr lang="uk-UA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612" y="4574100"/>
            <a:ext cx="9150949" cy="1479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367077" y="4867711"/>
            <a:ext cx="1220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</a:t>
            </a:r>
          </a:p>
          <a:p>
            <a:r>
              <a:rPr lang="en-US" dirty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13:29:00</a:t>
            </a:r>
            <a:endParaRPr lang="en-US" dirty="0">
              <a:solidFill>
                <a:srgbClr val="0070C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67967" y="4862346"/>
            <a:ext cx="1220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</a:t>
            </a:r>
          </a:p>
          <a:p>
            <a:r>
              <a:rPr lang="en-US" dirty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13:30:00</a:t>
            </a:r>
            <a:endParaRPr lang="en-US" dirty="0">
              <a:solidFill>
                <a:srgbClr val="0070C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78699" y="4861283"/>
            <a:ext cx="1220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</a:t>
            </a:r>
          </a:p>
          <a:p>
            <a:r>
              <a:rPr lang="en-US" dirty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13:31:00</a:t>
            </a:r>
            <a:endParaRPr lang="en-US" dirty="0">
              <a:solidFill>
                <a:srgbClr val="0070C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32138" y="4863047"/>
            <a:ext cx="1220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</a:t>
            </a:r>
          </a:p>
          <a:p>
            <a:r>
              <a:rPr lang="en-US" dirty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13:32:00</a:t>
            </a:r>
            <a:endParaRPr lang="en-US" dirty="0">
              <a:solidFill>
                <a:srgbClr val="0070C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2" name="Triangle 11"/>
          <p:cNvSpPr/>
          <p:nvPr/>
        </p:nvSpPr>
        <p:spPr>
          <a:xfrm flipH="1" flipV="1">
            <a:off x="1721792" y="4604648"/>
            <a:ext cx="271650" cy="2136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67077" y="3817839"/>
            <a:ext cx="21295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2018-07-19T13:28:35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212490" y="3830669"/>
            <a:ext cx="21295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2018-07-19T13:32:21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" name="Triangle 14"/>
          <p:cNvSpPr/>
          <p:nvPr/>
        </p:nvSpPr>
        <p:spPr>
          <a:xfrm flipH="1" flipV="1">
            <a:off x="6166069" y="4591446"/>
            <a:ext cx="271650" cy="2136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flipH="1" flipV="1">
            <a:off x="4686209" y="4604648"/>
            <a:ext cx="271650" cy="2136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/>
          <p:cNvSpPr/>
          <p:nvPr/>
        </p:nvSpPr>
        <p:spPr>
          <a:xfrm flipH="1" flipV="1">
            <a:off x="3318491" y="4575390"/>
            <a:ext cx="271650" cy="2136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 flipH="1" flipV="1">
            <a:off x="468410" y="4628987"/>
            <a:ext cx="271650" cy="2136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4861283"/>
            <a:ext cx="1220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</a:t>
            </a:r>
          </a:p>
          <a:p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13:28:00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414478" y="4247370"/>
            <a:ext cx="63187" cy="321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107940" y="4249633"/>
            <a:ext cx="63187" cy="321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 flipH="1" flipV="1">
            <a:off x="7620398" y="4585092"/>
            <a:ext cx="271650" cy="2136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219340" y="4861283"/>
            <a:ext cx="12456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</a:t>
            </a:r>
          </a:p>
          <a:p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13:33:00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7240" y="5871872"/>
            <a:ext cx="96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***A </a:t>
            </a:r>
            <a:r>
              <a:rPr lang="en-US" sz="1800" b="1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job that waits for 10 days to be executed would have 60*24*10= 14400 rows </a:t>
            </a:r>
            <a:endParaRPr lang="en-US" sz="1800" b="1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65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Preprocessed Data (August 1</a:t>
            </a:r>
            <a:r>
              <a:rPr lang="en-US" sz="3600" baseline="30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mr-IN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August 3</a:t>
            </a:r>
            <a:r>
              <a:rPr lang="en-US" sz="3600" baseline="30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rd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23</a:t>
            </a:fld>
            <a:endParaRPr lang="uk-UA"/>
          </a:p>
        </p:txBody>
      </p:sp>
      <p:sp>
        <p:nvSpPr>
          <p:cNvPr id="5" name="TextBox 4"/>
          <p:cNvSpPr txBox="1"/>
          <p:nvPr/>
        </p:nvSpPr>
        <p:spPr>
          <a:xfrm>
            <a:off x="696684" y="1506022"/>
            <a:ext cx="1115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GPU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97377" y="33429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98467" y="1599992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Utilization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98465" y="3067544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Backlog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98465" y="4906881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Interactive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6684" y="3789402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dirty="0"/>
              <a:t>(2374, 18)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26" y="1468767"/>
            <a:ext cx="4381500" cy="1435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26" y="3281918"/>
            <a:ext cx="4445000" cy="1384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626" y="4965027"/>
            <a:ext cx="48768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9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Preprocessed Data (August 1</a:t>
            </a:r>
            <a:r>
              <a:rPr lang="en-US" sz="3600" baseline="30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mr-IN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August 3</a:t>
            </a:r>
            <a:r>
              <a:rPr lang="en-US" sz="3600" baseline="30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rd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)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24</a:t>
            </a:fld>
            <a:endParaRPr lang="uk-UA"/>
          </a:p>
        </p:txBody>
      </p:sp>
      <p:sp>
        <p:nvSpPr>
          <p:cNvPr id="5" name="TextBox 4"/>
          <p:cNvSpPr txBox="1"/>
          <p:nvPr/>
        </p:nvSpPr>
        <p:spPr>
          <a:xfrm>
            <a:off x="696684" y="1506022"/>
            <a:ext cx="1115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RM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97377" y="33429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Original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14104" y="1553553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Utilization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4102" y="3021105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Backlog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14102" y="4860442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Interactive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6684" y="3783205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/>
              <a:t>(8306, 18)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705" y="4836691"/>
            <a:ext cx="4165600" cy="139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05" y="3016081"/>
            <a:ext cx="3886200" cy="1447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05" y="1358950"/>
            <a:ext cx="38735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53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Preprocessed Data (August 1</a:t>
            </a:r>
            <a:r>
              <a:rPr lang="en-US" sz="3600" baseline="30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mr-IN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August 3</a:t>
            </a:r>
            <a:r>
              <a:rPr lang="en-US" sz="3600" baseline="30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rd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)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25</a:t>
            </a:fld>
            <a:endParaRPr lang="uk-UA"/>
          </a:p>
        </p:txBody>
      </p:sp>
      <p:sp>
        <p:nvSpPr>
          <p:cNvPr id="5" name="TextBox 4"/>
          <p:cNvSpPr txBox="1"/>
          <p:nvPr/>
        </p:nvSpPr>
        <p:spPr>
          <a:xfrm>
            <a:off x="674914" y="1533237"/>
            <a:ext cx="1115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LM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97377" y="33429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Original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35832" y="1533237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Utilization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35830" y="3000789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Backlog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35830" y="4840126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Interactive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5350" y="3712238"/>
            <a:ext cx="1138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dirty="0" smtClean="0"/>
              <a:t>(</a:t>
            </a:r>
            <a:r>
              <a:rPr lang="is-IS" dirty="0"/>
              <a:t>4170, </a:t>
            </a:r>
            <a:r>
              <a:rPr lang="is-IS" dirty="0" smtClean="0"/>
              <a:t>18)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558" y="1533237"/>
            <a:ext cx="4584700" cy="133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0" r="2365"/>
          <a:stretch/>
        </p:blipFill>
        <p:spPr>
          <a:xfrm>
            <a:off x="3247558" y="4795266"/>
            <a:ext cx="5617032" cy="14139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558" y="3107101"/>
            <a:ext cx="50927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1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6"/>
          <p:cNvSpPr txBox="1">
            <a:spLocks noGrp="1"/>
          </p:cNvSpPr>
          <p:nvPr>
            <p:ph type="ctrTitle"/>
          </p:nvPr>
        </p:nvSpPr>
        <p:spPr>
          <a:xfrm>
            <a:off x="1646509" y="2588769"/>
            <a:ext cx="6029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5</a:t>
            </a:r>
            <a:r>
              <a:rPr lang="en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.</a:t>
            </a:r>
            <a: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</a:t>
            </a:r>
            <a:b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Demo</a:t>
            </a:r>
            <a:endParaRPr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1" name="Google Shape;151;p36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4076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8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 Utilization</a:t>
            </a:r>
            <a:endParaRPr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87" name="Google Shape;387;p58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5343"/>
            <a:ext cx="9144000" cy="2247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 Utilization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28</a:t>
            </a:fld>
            <a:endParaRPr lang="uk-UA"/>
          </a:p>
        </p:txBody>
      </p:sp>
      <p:pic>
        <p:nvPicPr>
          <p:cNvPr id="10" name="Content Placeholder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28" y="1863097"/>
            <a:ext cx="9177728" cy="220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3244"/>
            <a:ext cx="9144000" cy="21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37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 Backlog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29</a:t>
            </a:fld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99"/>
          <a:stretch/>
        </p:blipFill>
        <p:spPr>
          <a:xfrm>
            <a:off x="-22487" y="3989182"/>
            <a:ext cx="9166487" cy="1952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087"/>
            <a:ext cx="9144000" cy="21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76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0"/>
            <a:ext cx="6593700" cy="16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1. Motivation</a:t>
            </a:r>
            <a:endParaRPr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42" name="Google Shape;142;p35"/>
          <p:cNvSpPr txBox="1">
            <a:spLocks noGrp="1"/>
          </p:cNvSpPr>
          <p:nvPr>
            <p:ph type="subTitle" idx="4294967295"/>
          </p:nvPr>
        </p:nvSpPr>
        <p:spPr>
          <a:xfrm>
            <a:off x="1178623" y="1889570"/>
            <a:ext cx="6593700" cy="36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40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Deliver </a:t>
            </a:r>
            <a:endParaRPr lang="en-US" sz="4000" dirty="0" smtClean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the right </a:t>
            </a:r>
            <a:r>
              <a:rPr lang="en-US" sz="40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</a:t>
            </a:r>
            <a:endParaRPr lang="en-US" sz="4000" dirty="0" smtClean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 </a:t>
            </a:r>
            <a:r>
              <a:rPr lang="en-US" sz="40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the </a:t>
            </a:r>
            <a:endParaRPr lang="en-US" sz="4000" dirty="0" smtClean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right </a:t>
            </a:r>
            <a:r>
              <a:rPr lang="en-US" sz="40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person</a:t>
            </a:r>
          </a:p>
          <a:p>
            <a:pPr marL="0" lvl="0" indent="0" algn="ctr">
              <a:spcBef>
                <a:spcPts val="0"/>
              </a:spcBef>
              <a:buNone/>
            </a:pPr>
            <a:endParaRPr sz="4000" b="1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44" name="Google Shape;144;p35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04" y="1407114"/>
            <a:ext cx="1512942" cy="1512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794" b="14684"/>
          <a:stretch/>
        </p:blipFill>
        <p:spPr>
          <a:xfrm>
            <a:off x="6368153" y="4551333"/>
            <a:ext cx="1881058" cy="17449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91258" y="2901918"/>
            <a:ext cx="1355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Consultants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71301" y="6325914"/>
            <a:ext cx="1175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Users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5975" y="6063129"/>
            <a:ext cx="1137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Director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66" y="4535818"/>
            <a:ext cx="1512942" cy="1512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301" y="1326453"/>
            <a:ext cx="1512942" cy="1512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4858" y="2936488"/>
            <a:ext cx="151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System Administrator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195963" y="1711563"/>
            <a:ext cx="984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400" smtClean="0"/>
              <a:t>…</a:t>
            </a:r>
            <a:endParaRPr lang="en-US" sz="4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 Backlog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30</a:t>
            </a:fld>
            <a:endParaRPr lang="uk-UA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0563"/>
            <a:ext cx="9144000" cy="222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574" b="12133"/>
          <a:stretch/>
        </p:blipFill>
        <p:spPr>
          <a:xfrm>
            <a:off x="1" y="3767333"/>
            <a:ext cx="9196466" cy="212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8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 Backlog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31</a:t>
            </a:fld>
            <a:endParaRPr lang="uk-UA"/>
          </a:p>
        </p:txBody>
      </p:sp>
      <p:pic>
        <p:nvPicPr>
          <p:cNvPr id="8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437"/>
            <a:ext cx="9087123" cy="3026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120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00" y="1504702"/>
            <a:ext cx="4330700" cy="4038600"/>
          </a:xfrm>
          <a:prstGeom prst="rect">
            <a:avLst/>
          </a:prstGeom>
        </p:spPr>
      </p:pic>
      <p:sp>
        <p:nvSpPr>
          <p:cNvPr id="293" name="Google Shape;293;p48"/>
          <p:cNvSpPr txBox="1">
            <a:spLocks noGrp="1"/>
          </p:cNvSpPr>
          <p:nvPr>
            <p:ph type="ctrTitle" idx="4294967295"/>
          </p:nvPr>
        </p:nvSpPr>
        <p:spPr>
          <a:xfrm>
            <a:off x="782020" y="2631999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6.</a:t>
            </a:r>
            <a:b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</a:br>
            <a: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Project Benefits </a:t>
            </a:r>
            <a:b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</a:br>
            <a: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for </a:t>
            </a:r>
            <a:b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</a:br>
            <a: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PSC</a:t>
            </a:r>
            <a:endParaRPr sz="3600" b="1" dirty="0">
              <a:solidFill>
                <a:srgbClr val="0198AD"/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Source Sans Pro"/>
            </a:endParaRPr>
          </a:p>
        </p:txBody>
      </p:sp>
      <p:sp>
        <p:nvSpPr>
          <p:cNvPr id="295" name="Google Shape;295;p48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1487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7"/>
          <p:cNvSpPr txBox="1">
            <a:spLocks noGrp="1"/>
          </p:cNvSpPr>
          <p:nvPr>
            <p:ph type="body" idx="1"/>
          </p:nvPr>
        </p:nvSpPr>
        <p:spPr>
          <a:xfrm>
            <a:off x="1104300" y="3034800"/>
            <a:ext cx="69354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457200" algn="l"/>
            <a:r>
              <a:rPr lang="en-US" i="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Monitor the Utilization of different resources on Bridges in longer time span, not just snapshot </a:t>
            </a:r>
          </a:p>
          <a:p>
            <a:pPr indent="-457200" algn="l"/>
            <a:r>
              <a:rPr lang="en-US" i="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Manage Allocations more efficiently </a:t>
            </a:r>
          </a:p>
        </p:txBody>
      </p:sp>
      <p:sp>
        <p:nvSpPr>
          <p:cNvPr id="157" name="Google Shape;157;p37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7"/>
          <p:cNvSpPr txBox="1">
            <a:spLocks noGrp="1"/>
          </p:cNvSpPr>
          <p:nvPr>
            <p:ph type="ctrTitle" idx="4294967295"/>
          </p:nvPr>
        </p:nvSpPr>
        <p:spPr>
          <a:xfrm>
            <a:off x="1275150" y="0"/>
            <a:ext cx="6593700" cy="16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Thanks!</a:t>
            </a:r>
            <a:endParaRPr sz="360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78" name="Google Shape;378;p57"/>
          <p:cNvSpPr txBox="1">
            <a:spLocks noGrp="1"/>
          </p:cNvSpPr>
          <p:nvPr>
            <p:ph type="subTitle" idx="4294967295"/>
          </p:nvPr>
        </p:nvSpPr>
        <p:spPr>
          <a:xfrm>
            <a:off x="1382028" y="1608147"/>
            <a:ext cx="6593700" cy="36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any</a:t>
            </a:r>
            <a:endParaRPr sz="5000" b="1"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questions</a:t>
            </a:r>
            <a:endParaRPr sz="5000" b="1"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?</a:t>
            </a:r>
            <a:endParaRPr sz="3600"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79" name="Google Shape;379;p57"/>
          <p:cNvSpPr txBox="1">
            <a:spLocks noGrp="1"/>
          </p:cNvSpPr>
          <p:nvPr>
            <p:ph type="body" idx="4294967295"/>
          </p:nvPr>
        </p:nvSpPr>
        <p:spPr>
          <a:xfrm>
            <a:off x="1275150" y="5301575"/>
            <a:ext cx="6593700" cy="14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You can find me at</a:t>
            </a:r>
            <a:endParaRPr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chiahual</a:t>
            </a:r>
            <a:r>
              <a:rPr lang="en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@</a:t>
            </a:r>
            <a:r>
              <a:rPr lang="en-US" sz="18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andrew.cmu.edu</a:t>
            </a:r>
            <a:endParaRPr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80" name="Google Shape;380;p57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34</a:t>
            </a:fld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6"/>
          <p:cNvSpPr txBox="1">
            <a:spLocks noGrp="1"/>
          </p:cNvSpPr>
          <p:nvPr>
            <p:ph type="ctrTitle"/>
          </p:nvPr>
        </p:nvSpPr>
        <p:spPr>
          <a:xfrm>
            <a:off x="1646509" y="2588769"/>
            <a:ext cx="6029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</a:t>
            </a:r>
            <a:r>
              <a:rPr lang="en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.</a:t>
            </a:r>
            <a: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Source</a:t>
            </a:r>
            <a:endParaRPr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1" name="Google Shape;151;p36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0"/>
          <p:cNvSpPr txBox="1">
            <a:spLocks noGrp="1"/>
          </p:cNvSpPr>
          <p:nvPr>
            <p:ph type="body" idx="1"/>
          </p:nvPr>
        </p:nvSpPr>
        <p:spPr>
          <a:xfrm>
            <a:off x="2950450" y="1112838"/>
            <a:ext cx="6755731" cy="21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About Allocations Database</a:t>
            </a:r>
            <a:endParaRPr b="1" dirty="0" smtClean="0">
              <a:solidFill>
                <a:srgbClr val="0198AD"/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Permanent Marker"/>
            </a:endParaRPr>
          </a:p>
          <a:p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Development 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Environment: bell </a:t>
            </a:r>
          </a:p>
          <a:p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Production Environment: </a:t>
            </a:r>
            <a:r>
              <a:rPr lang="en-US" sz="18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noll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</a:p>
          <a:p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History: 2016 /03 ~ 2018/8/4</a:t>
            </a:r>
          </a:p>
          <a:p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Size: 8883,000+ rows </a:t>
            </a:r>
          </a:p>
        </p:txBody>
      </p:sp>
      <p:sp>
        <p:nvSpPr>
          <p:cNvPr id="178" name="Google Shape;178;p40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Source: </a:t>
            </a: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Allocations</a:t>
            </a:r>
            <a:endParaRPr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80" name="Google Shape;180;p40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12" y="1676616"/>
            <a:ext cx="1536500" cy="1154451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15635"/>
              </p:ext>
            </p:extLst>
          </p:nvPr>
        </p:nvGraphicFramePr>
        <p:xfrm>
          <a:off x="2950450" y="3460458"/>
          <a:ext cx="5229923" cy="26205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8669"/>
                <a:gridCol w="1561514"/>
                <a:gridCol w="3399740"/>
              </a:tblGrid>
              <a:tr h="20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#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Table Name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Brief Description 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</a:tr>
              <a:tr h="20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public.subgrant</a:t>
                      </a:r>
                      <a:r>
                        <a:rPr lang="en-US" sz="1200" dirty="0">
                          <a:effectLst/>
                        </a:rPr>
                        <a:t>   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grant info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031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Public. </a:t>
                      </a:r>
                      <a:r>
                        <a:rPr lang="en-US" sz="1200" dirty="0" err="1">
                          <a:effectLst/>
                        </a:rPr>
                        <a:t>subgrantplatinfo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platform info: Reg, GPU, Large,SU allocations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public.subgrantmach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machine </a:t>
                      </a:r>
                      <a:r>
                        <a:rPr lang="en-US" sz="1200" dirty="0" err="1">
                          <a:effectLst/>
                        </a:rPr>
                        <a:t>Reg</a:t>
                      </a:r>
                      <a:r>
                        <a:rPr lang="en-US" sz="1200" dirty="0">
                          <a:effectLst/>
                        </a:rPr>
                        <a:t>, GPU, Large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platmachuser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grant/platform/machine/username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users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grant/platform/machine/username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nsfaffiliations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affiliations table (eg. CMU, Pitt, MIT, etc..)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031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public.jobs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subset of </a:t>
                      </a:r>
                      <a:r>
                        <a:rPr lang="en-US" sz="1200" dirty="0" err="1">
                          <a:effectLst/>
                        </a:rPr>
                        <a:t>slurmdb</a:t>
                      </a:r>
                      <a:r>
                        <a:rPr lang="en-US" sz="1200" dirty="0">
                          <a:effectLst/>
                        </a:rPr>
                        <a:t> focusing on jobs for accounting purposes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public.prorated_jobs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Truncate jobs into daily basis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031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Public.actions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new grant, renewal, supplement, </a:t>
                      </a:r>
                      <a:r>
                        <a:rPr lang="en-US" sz="1200" dirty="0" err="1">
                          <a:effectLst/>
                        </a:rPr>
                        <a:t>time_extension</a:t>
                      </a:r>
                      <a:r>
                        <a:rPr lang="en-US" sz="1200" dirty="0">
                          <a:effectLst/>
                        </a:rPr>
                        <a:t>, SU amount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Source: Allocations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6</a:t>
            </a:fld>
            <a:endParaRPr lang="uk-UA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910095"/>
              </p:ext>
            </p:extLst>
          </p:nvPr>
        </p:nvGraphicFramePr>
        <p:xfrm>
          <a:off x="189570" y="2237570"/>
          <a:ext cx="8770434" cy="3117500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914401"/>
                <a:gridCol w="1248935"/>
                <a:gridCol w="1237786"/>
                <a:gridCol w="1363054"/>
                <a:gridCol w="1353550"/>
                <a:gridCol w="1070192"/>
                <a:gridCol w="1582516"/>
              </a:tblGrid>
              <a:tr h="43402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users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platmachuser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subgrant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subgrantmach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nsfaffiliations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jobs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prorated_jobs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</a:tr>
              <a:tr h="39201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pscid</a:t>
                      </a:r>
                      <a:endParaRPr lang="en-US" sz="1200" b="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subgrantnumber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subgrantnumber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chargeid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affilcode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job_id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job_id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</a:tr>
              <a:tr h="30654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firstname</a:t>
                      </a:r>
                      <a:endParaRPr lang="en-US" sz="1200" b="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machine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pipscid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machine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affiliation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machine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username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</a:tr>
              <a:tr h="28895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lastname</a:t>
                      </a:r>
                      <a:endParaRPr lang="en-US" sz="1200" b="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username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consultant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startdate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lat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walltime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machine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</a:tr>
              <a:tr h="31597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department</a:t>
                      </a:r>
                      <a:endParaRPr lang="en-US" sz="1200" b="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title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enddate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long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charge_id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charge_id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</a:tr>
              <a:tr h="28993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affilcode</a:t>
                      </a:r>
                      <a:endParaRPr lang="en-US" sz="1200" b="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allocation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partition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job_name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</a:tr>
              <a:tr h="26119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telephone</a:t>
                      </a:r>
                      <a:endParaRPr lang="en-US" sz="1200" b="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start_time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prorated_jobs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</a:tr>
              <a:tr h="27265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email</a:t>
                      </a:r>
                      <a:endParaRPr lang="en-US" sz="1200" b="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submit_time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short_date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</a:tr>
              <a:tr h="24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country</a:t>
                      </a:r>
                      <a:endParaRPr lang="en-US" sz="1200" b="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start_time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</a:tr>
              <a:tr h="310059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prorated_su_charged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174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What is Allocations </a:t>
            </a: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Database All 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About?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7</a:t>
            </a:fld>
            <a:endParaRPr lang="uk-UA"/>
          </a:p>
        </p:txBody>
      </p:sp>
      <p:sp>
        <p:nvSpPr>
          <p:cNvPr id="6" name="TextBox 5"/>
          <p:cNvSpPr txBox="1"/>
          <p:nvPr/>
        </p:nvSpPr>
        <p:spPr>
          <a:xfrm>
            <a:off x="3459566" y="1401177"/>
            <a:ext cx="61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PI 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794" b="14684"/>
          <a:stretch/>
        </p:blipFill>
        <p:spPr>
          <a:xfrm>
            <a:off x="4406307" y="5485760"/>
            <a:ext cx="769352" cy="7137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49381" y="4889581"/>
            <a:ext cx="1500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AI &amp; BD Intern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2741" y="4912327"/>
            <a:ext cx="960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PSC Staff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6247" y="4830158"/>
            <a:ext cx="11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Bridges Workshop</a:t>
            </a:r>
            <a:endParaRPr lang="en-US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329" y="2876343"/>
            <a:ext cx="198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Subgrant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Number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9697" y="2888024"/>
            <a:ext cx="1313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CDA090001P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57534" y="2908479"/>
            <a:ext cx="1348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MCB170031P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0389" y="2885466"/>
            <a:ext cx="1346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DMR160034P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257" t="7087" r="-1435" b="33652"/>
          <a:stretch/>
        </p:blipFill>
        <p:spPr>
          <a:xfrm>
            <a:off x="1999814" y="1281120"/>
            <a:ext cx="1276182" cy="112119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7386" y="4444676"/>
            <a:ext cx="1111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Charge ID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31024" y="4427225"/>
            <a:ext cx="102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pscstaff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15508" y="4444679"/>
            <a:ext cx="102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mr5612p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54403" y="4444679"/>
            <a:ext cx="102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ca8r6hp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81054" y="5430023"/>
            <a:ext cx="1111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UserID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81054" y="5919373"/>
            <a:ext cx="2815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JobID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/SU charged/Machine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59566" y="1846082"/>
            <a:ext cx="23860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Affiliation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: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PSC</a:t>
            </a:r>
          </a:p>
          <a:p>
            <a:r>
              <a:rPr lang="en-US" altLang="zh-TW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pipscid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: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     </a:t>
            </a:r>
            <a:r>
              <a:rPr lang="en-US" altLang="zh-TW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Nystromp</a:t>
            </a:r>
            <a:endParaRPr lang="en-US" altLang="zh-TW" dirty="0" smtClean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Email:          </a:t>
            </a:r>
            <a:r>
              <a:rPr lang="en-US" altLang="zh-TW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nick@psc.edu</a:t>
            </a:r>
            <a:endParaRPr lang="en-US" altLang="zh-TW" dirty="0" smtClean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Telephone:  412567983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  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7999" y="4830158"/>
            <a:ext cx="960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Title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693" y="3453825"/>
            <a:ext cx="108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Allocation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53031" y="3467654"/>
            <a:ext cx="1275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</a:t>
            </a:r>
            <a:r>
              <a:rPr lang="zh-TW" altLang="en-US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30000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51486" y="3691657"/>
            <a:ext cx="108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LM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40000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54355" y="3252442"/>
            <a:ext cx="108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RM</a:t>
            </a:r>
            <a:r>
              <a:rPr lang="zh-TW" altLang="en-US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20000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1579" y="4058400"/>
            <a:ext cx="124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Start - End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23268" y="4054276"/>
            <a:ext cx="2494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2017/07/08 -2019/04/04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81054" y="5667770"/>
            <a:ext cx="1111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Name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6" t="6341" r="10699" b="11850"/>
          <a:stretch/>
        </p:blipFill>
        <p:spPr>
          <a:xfrm>
            <a:off x="7821034" y="1431362"/>
            <a:ext cx="865766" cy="106381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444127" y="2617032"/>
            <a:ext cx="161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Consultant 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6" name="Left-Right Arrow 35"/>
          <p:cNvSpPr/>
          <p:nvPr/>
        </p:nvSpPr>
        <p:spPr>
          <a:xfrm>
            <a:off x="6248356" y="1595188"/>
            <a:ext cx="916826" cy="319626"/>
          </a:xfrm>
          <a:prstGeom prst="left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42836" y="3209921"/>
            <a:ext cx="6838218" cy="6679"/>
          </a:xfrm>
          <a:prstGeom prst="line">
            <a:avLst/>
          </a:prstGeom>
          <a:ln w="44450">
            <a:solidFill>
              <a:srgbClr val="FF0000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21005">
            <a:off x="7940920" y="5282758"/>
            <a:ext cx="611959" cy="49565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210433" y="3469091"/>
            <a:ext cx="108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</a:t>
            </a:r>
            <a:r>
              <a:rPr lang="zh-TW" altLang="en-US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1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0000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45414" y="3487131"/>
            <a:ext cx="108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</a:t>
            </a:r>
            <a:r>
              <a:rPr lang="zh-TW" altLang="en-US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20000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21005">
            <a:off x="8552335" y="2513282"/>
            <a:ext cx="611959" cy="49565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21005">
            <a:off x="3918634" y="1283127"/>
            <a:ext cx="611959" cy="495651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234775" y="3999434"/>
            <a:ext cx="6838218" cy="6679"/>
          </a:xfrm>
          <a:prstGeom prst="line">
            <a:avLst/>
          </a:prstGeom>
          <a:ln w="44450">
            <a:solidFill>
              <a:srgbClr val="FF0000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42836" y="4405046"/>
            <a:ext cx="6838218" cy="6679"/>
          </a:xfrm>
          <a:prstGeom prst="line">
            <a:avLst/>
          </a:prstGeom>
          <a:ln w="44450">
            <a:solidFill>
              <a:srgbClr val="FF0000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71579" y="4801942"/>
            <a:ext cx="6838218" cy="6679"/>
          </a:xfrm>
          <a:prstGeom prst="line">
            <a:avLst/>
          </a:prstGeom>
          <a:ln w="44450">
            <a:solidFill>
              <a:srgbClr val="FF0000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/>
          <a:srcRect r="794" b="14684"/>
          <a:stretch/>
        </p:blipFill>
        <p:spPr>
          <a:xfrm>
            <a:off x="6248356" y="5485760"/>
            <a:ext cx="769352" cy="71370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2"/>
          <a:srcRect r="794" b="14684"/>
          <a:stretch/>
        </p:blipFill>
        <p:spPr>
          <a:xfrm>
            <a:off x="2369368" y="5481606"/>
            <a:ext cx="769352" cy="71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67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subTitle" idx="4294967295"/>
          </p:nvPr>
        </p:nvSpPr>
        <p:spPr>
          <a:xfrm>
            <a:off x="1129200" y="5485223"/>
            <a:ext cx="6885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2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Link: http://rubber.bridges.psc.edu:5601/</a:t>
            </a:r>
            <a:endParaRPr sz="24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71" name="Google Shape;171;p39"/>
          <p:cNvSpPr/>
          <p:nvPr/>
        </p:nvSpPr>
        <p:spPr>
          <a:xfrm>
            <a:off x="543327" y="2718739"/>
            <a:ext cx="1007582" cy="1209185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9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Google Shape;163;p38"/>
          <p:cNvSpPr txBox="1">
            <a:spLocks/>
          </p:cNvSpPr>
          <p:nvPr/>
        </p:nvSpPr>
        <p:spPr>
          <a:xfrm>
            <a:off x="1879156" y="2034286"/>
            <a:ext cx="6606922" cy="2578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600"/>
              </a:spcBef>
              <a:buSzPts val="3000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 1 Dashboard Covers the following topics : </a:t>
            </a:r>
          </a:p>
          <a:p>
            <a:pPr marL="457200" indent="-419100">
              <a:spcBef>
                <a:spcPts val="600"/>
              </a:spcBef>
              <a:buSzPts val="3000"/>
              <a:buFont typeface="Arial"/>
              <a:buChar char="▸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Allocations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457200" indent="-419100">
              <a:spcBef>
                <a:spcPts val="600"/>
              </a:spcBef>
              <a:buSzPts val="3000"/>
              <a:buFont typeface="Arial"/>
              <a:buChar char="▸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Machine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Theoretical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Utilization</a:t>
            </a:r>
          </a:p>
          <a:p>
            <a:pPr marL="457200" indent="-419100">
              <a:spcBef>
                <a:spcPts val="600"/>
              </a:spcBef>
              <a:buSzPts val="3000"/>
              <a:buFont typeface="Arial"/>
              <a:buChar char="▸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Machine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daily users &amp;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Jobs</a:t>
            </a:r>
          </a:p>
          <a:p>
            <a:pPr marL="457200" indent="-419100">
              <a:spcBef>
                <a:spcPts val="600"/>
              </a:spcBef>
              <a:buSzPts val="3000"/>
              <a:buFont typeface="Arial"/>
              <a:buChar char="▸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Affiliations  </a:t>
            </a:r>
          </a:p>
          <a:p>
            <a:pPr marL="457200" indent="-419100">
              <a:spcBef>
                <a:spcPts val="600"/>
              </a:spcBef>
              <a:buSzPts val="3000"/>
              <a:buFont typeface="Arial"/>
              <a:buChar char="▸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Department Projects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&amp; Users @ CMU,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Upitt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" sz="2000" dirty="0" smtClean="0"/>
              <a:t> </a:t>
            </a:r>
            <a:endParaRPr lang="en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0"/>
          <p:cNvSpPr txBox="1">
            <a:spLocks noGrp="1"/>
          </p:cNvSpPr>
          <p:nvPr>
            <p:ph type="body" idx="1"/>
          </p:nvPr>
        </p:nvSpPr>
        <p:spPr>
          <a:xfrm>
            <a:off x="2950450" y="1112838"/>
            <a:ext cx="6755731" cy="1686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About Allocations Database</a:t>
            </a:r>
            <a:endParaRPr b="1" dirty="0" smtClean="0">
              <a:solidFill>
                <a:srgbClr val="0198AD"/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Permanent Marker"/>
            </a:endParaRPr>
          </a:p>
          <a:p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Development/Production 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Environment: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</a:p>
          <a:p>
            <a:pPr marL="76200" indent="0">
              <a:buNone/>
            </a:pP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     raw 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CSV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files 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directly from </a:t>
            </a:r>
            <a:r>
              <a:rPr lang="en-US" sz="18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&amp; </a:t>
            </a:r>
            <a:r>
              <a:rPr lang="en-US" sz="18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sacctmgr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</a:t>
            </a:r>
          </a:p>
          <a:p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History of </a:t>
            </a:r>
            <a:r>
              <a:rPr lang="en-US" sz="18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sacctmgr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: since June 2018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78" name="Google Shape;178;p40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Source: </a:t>
            </a:r>
            <a:r>
              <a:rPr lang="en-US" sz="3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Slurm</a:t>
            </a:r>
            <a:endParaRPr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80" name="Google Shape;180;p40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9" y="1347426"/>
            <a:ext cx="1025911" cy="9392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175" y="2018391"/>
            <a:ext cx="1515759" cy="780616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977354"/>
              </p:ext>
            </p:extLst>
          </p:nvPr>
        </p:nvGraphicFramePr>
        <p:xfrm>
          <a:off x="3178312" y="3166946"/>
          <a:ext cx="4649844" cy="26520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8884"/>
                <a:gridCol w="2027262"/>
                <a:gridCol w="2263698"/>
              </a:tblGrid>
              <a:tr h="2370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#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Columns</a:t>
                      </a:r>
                      <a:r>
                        <a:rPr lang="en-US" sz="12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used for </a:t>
                      </a:r>
                      <a:r>
                        <a:rPr lang="en-US" sz="12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sacct</a:t>
                      </a:r>
                      <a:r>
                        <a:rPr lang="en-US" sz="12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Columns</a:t>
                      </a:r>
                      <a:r>
                        <a:rPr lang="en-US" sz="12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used for </a:t>
                      </a:r>
                      <a:r>
                        <a:rPr lang="en-US" sz="12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sacctmgr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</a:tr>
              <a:tr h="2048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Account 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NodeName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48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AllocTRES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TimeStart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48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JobName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TimeEnd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48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JobID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State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48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User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48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Partition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48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Start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48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48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Submit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369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10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ReqMem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487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11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Timelimit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798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12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NodeList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08251"/>
      </p:ext>
    </p:extLst>
  </p:cSld>
  <p:clrMapOvr>
    <a:masterClrMapping/>
  </p:clrMapOvr>
</p:sld>
</file>

<file path=ppt/theme/theme1.xml><?xml version="1.0" encoding="utf-8"?>
<a:theme xmlns:a="http://schemas.openxmlformats.org/drawingml/2006/main" name="T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860</Words>
  <Application>Microsoft Macintosh PowerPoint</Application>
  <PresentationFormat>On-screen Show (4:3)</PresentationFormat>
  <Paragraphs>322</Paragraphs>
  <Slides>34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Abadi MT Condensed Extra Bold</vt:lpstr>
      <vt:lpstr>Calibri</vt:lpstr>
      <vt:lpstr>DengXian</vt:lpstr>
      <vt:lpstr>Helvetica Neue</vt:lpstr>
      <vt:lpstr>Times New Roman</vt:lpstr>
      <vt:lpstr>Wingdings</vt:lpstr>
      <vt:lpstr>Arial</vt:lpstr>
      <vt:lpstr>Permanent Marker</vt:lpstr>
      <vt:lpstr>Source Sans Pro</vt:lpstr>
      <vt:lpstr>Timon template</vt:lpstr>
      <vt:lpstr>PSC Interns 2018 Final Report Presentation:  Building a Data Pipeline for Calima Dashboard</vt:lpstr>
      <vt:lpstr>Agenda</vt:lpstr>
      <vt:lpstr>1. Motivation</vt:lpstr>
      <vt:lpstr>2. Data Source</vt:lpstr>
      <vt:lpstr>Data Source: Allocations</vt:lpstr>
      <vt:lpstr>Data Source: Allocations</vt:lpstr>
      <vt:lpstr>What is Allocations Database All About?</vt:lpstr>
      <vt:lpstr>PowerPoint Presentation</vt:lpstr>
      <vt:lpstr>Data Source: Slurm</vt:lpstr>
      <vt:lpstr>What is sacct &amp; sacctmgr Data All About?</vt:lpstr>
      <vt:lpstr>Sacct Data Size</vt:lpstr>
      <vt:lpstr>Sacctmgr Data Size</vt:lpstr>
      <vt:lpstr>saact &amp; sacctmgr Raw Data</vt:lpstr>
      <vt:lpstr>Analysis on Resources</vt:lpstr>
      <vt:lpstr>3. Data Pipeline</vt:lpstr>
      <vt:lpstr> Calima Dashboard Data Pipeline</vt:lpstr>
      <vt:lpstr>Logstash</vt:lpstr>
      <vt:lpstr>Elasticsearch under the hood - Lucene</vt:lpstr>
      <vt:lpstr>Kibana</vt:lpstr>
      <vt:lpstr>PowerPoint Presentation</vt:lpstr>
      <vt:lpstr>Data Preprocessing (1) – Job Transform </vt:lpstr>
      <vt:lpstr>Data Preprocessing (2) - Time</vt:lpstr>
      <vt:lpstr>Preprocessed Data (August 1st –August 3rd ) </vt:lpstr>
      <vt:lpstr>Preprocessed Data (August 1st –August 3rd ) </vt:lpstr>
      <vt:lpstr>Preprocessed Data (August 1st –August 3rd ) </vt:lpstr>
      <vt:lpstr>5. Dashboard  Demo</vt:lpstr>
      <vt:lpstr>GPU Utilization</vt:lpstr>
      <vt:lpstr>GPU Utilization</vt:lpstr>
      <vt:lpstr>GPU Backlog</vt:lpstr>
      <vt:lpstr>GPU Backlog</vt:lpstr>
      <vt:lpstr>GPU Backlog</vt:lpstr>
      <vt:lpstr>6. Project Benefits  for  PSC</vt:lpstr>
      <vt:lpstr>PowerPoint Presentation</vt:lpstr>
      <vt:lpstr>Thanks!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PSC Interns 2018 Final Report Presentation:  Building a Data Pipeline for Calima Dashboard</dc:title>
  <cp:lastModifiedBy>Office</cp:lastModifiedBy>
  <cp:revision>14</cp:revision>
  <dcterms:modified xsi:type="dcterms:W3CDTF">2018-08-06T01:02:20Z</dcterms:modified>
</cp:coreProperties>
</file>